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3" r:id="rId2"/>
  </p:sldMasterIdLst>
  <p:notesMasterIdLst>
    <p:notesMasterId r:id="rId4"/>
  </p:notesMasterIdLst>
  <p:handoutMasterIdLst>
    <p:handoutMasterId r:id="rId5"/>
  </p:handoutMasterIdLst>
  <p:sldIdLst>
    <p:sldId id="4359" r:id="rId3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E400CC0-8E83-49AA-AA1D-95DFD5723579}">
          <p14:sldIdLst>
            <p14:sldId id="43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6A1C3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18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90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Interfaz de usuario gráfica&#10;&#10;Descripción generada automáticament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2" t="4975" r="7917" b="86479"/>
          <a:stretch/>
        </p:blipFill>
        <p:spPr bwMode="auto">
          <a:xfrm>
            <a:off x="6746327" y="364253"/>
            <a:ext cx="4656000" cy="1611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4CD1B06-9E46-4970-9C3E-7F36715EE690}"/>
              </a:ext>
            </a:extLst>
          </p:cNvPr>
          <p:cNvCxnSpPr>
            <a:cxnSpLocks/>
          </p:cNvCxnSpPr>
          <p:nvPr/>
        </p:nvCxnSpPr>
        <p:spPr>
          <a:xfrm flipH="1">
            <a:off x="3088640" y="5745480"/>
            <a:ext cx="9120000" cy="0"/>
          </a:xfrm>
          <a:prstGeom prst="line">
            <a:avLst/>
          </a:prstGeom>
          <a:ln w="76200">
            <a:solidFill>
              <a:srgbClr val="6E15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CD3BA88-C64C-4AF4-B7DF-DC48CFC801A1}"/>
              </a:ext>
            </a:extLst>
          </p:cNvPr>
          <p:cNvCxnSpPr>
            <a:cxnSpLocks/>
          </p:cNvCxnSpPr>
          <p:nvPr/>
        </p:nvCxnSpPr>
        <p:spPr>
          <a:xfrm flipH="1">
            <a:off x="1731264" y="5934456"/>
            <a:ext cx="10477376" cy="0"/>
          </a:xfrm>
          <a:prstGeom prst="line">
            <a:avLst/>
          </a:prstGeom>
          <a:ln w="76200">
            <a:solidFill>
              <a:srgbClr val="C398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127" y="633239"/>
            <a:ext cx="56832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2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78640C5-4EC8-4B84-8475-260806347524}"/>
              </a:ext>
            </a:extLst>
          </p:cNvPr>
          <p:cNvSpPr txBox="1"/>
          <p:nvPr/>
        </p:nvSpPr>
        <p:spPr>
          <a:xfrm>
            <a:off x="1" y="-39194"/>
            <a:ext cx="9272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333B6B-F580-482D-82C9-FDA577A1A0AD}"/>
              </a:ext>
            </a:extLst>
          </p:cNvPr>
          <p:cNvSpPr/>
          <p:nvPr userDrawn="1"/>
        </p:nvSpPr>
        <p:spPr>
          <a:xfrm>
            <a:off x="9272338" y="-24384"/>
            <a:ext cx="29196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537" y="412364"/>
            <a:ext cx="5683200" cy="10656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3472069" y="4910094"/>
            <a:ext cx="8721600" cy="6876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10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31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635"/>
            <a:ext cx="7920000" cy="4968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66" b="17215"/>
          <a:stretch/>
        </p:blipFill>
        <p:spPr>
          <a:xfrm>
            <a:off x="7928800" y="0"/>
            <a:ext cx="4272000" cy="5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1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4 Rectángulo">
            <a:extLst>
              <a:ext uri="{FF2B5EF4-FFF2-40B4-BE49-F238E27FC236}">
                <a16:creationId xmlns:a16="http://schemas.microsoft.com/office/drawing/2014/main" id="{ADF474B6-6FB2-6E82-06BD-CDEADB55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1" y="509078"/>
            <a:ext cx="5780116" cy="113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0" marR="0" lvl="1" indent="0" algn="just" defTabSz="21806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Ampliación del Boulevard a cuatro carriles de circulación, mediante la construcción de 1 cuerpo paralelo al existente de 10.5 m con dos carriles de 3.5 m. y acotamientos laterales de 2.5 m. e interiores de 1.0 m.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846033E8-483C-EE32-6918-86A7BC4CB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429" y="4526819"/>
            <a:ext cx="5381990" cy="16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0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Ahorro en tiempo: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5 minutos.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Población beneficiada: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300,000 habitantes de los municipios de  Pachuca, Mineral de la Reforma y Zapotlán de Juárez.</a:t>
            </a:r>
          </a:p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166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indirectos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498</a:t>
            </a:r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574083B-80D9-5307-89BD-20AD487D79C3}"/>
              </a:ext>
            </a:extLst>
          </p:cNvPr>
          <p:cNvGraphicFramePr>
            <a:graphicFrameLocks noGrp="1"/>
          </p:cNvGraphicFramePr>
          <p:nvPr/>
        </p:nvGraphicFramePr>
        <p:xfrm>
          <a:off x="1924508" y="3707695"/>
          <a:ext cx="2520000" cy="893421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807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s-MX" sz="1200" kern="0" dirty="0">
                        <a:solidFill>
                          <a:schemeClr val="tx1"/>
                        </a:solidFill>
                        <a:latin typeface="Montserrat" panose="0000050000000000000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57882"/>
                  </a:ext>
                </a:extLst>
              </a:tr>
              <a:tr h="297807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físico: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100.0</a:t>
                      </a:r>
                      <a:endParaRPr lang="es-MX" sz="1200" b="1" i="0" u="none" strike="noStrike" dirty="0">
                        <a:solidFill>
                          <a:schemeClr val="tx1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07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financiero: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 charset="0"/>
                          <a:cs typeface="Times New Roman" pitchFamily="18" charset="0"/>
                        </a:rPr>
                        <a:t>100.0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B6549A4C-6DB5-23BE-105D-C0E240F5608F}"/>
              </a:ext>
            </a:extLst>
          </p:cNvPr>
          <p:cNvGraphicFramePr>
            <a:graphicFrameLocks noGrp="1"/>
          </p:cNvGraphicFramePr>
          <p:nvPr/>
        </p:nvGraphicFramePr>
        <p:xfrm>
          <a:off x="1129830" y="4794293"/>
          <a:ext cx="4324900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2948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195420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kern="120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Registro</a:t>
                      </a:r>
                      <a:r>
                        <a:rPr lang="es-MX" sz="800" b="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 No. </a:t>
                      </a:r>
                      <a:r>
                        <a:rPr lang="es-MX" sz="800" b="0" kern="120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11096330021 Depurado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kern="120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5" marR="9525" marT="9525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kern="120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5" marR="9525" marT="9525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Sin Problemática</a:t>
                      </a:r>
                      <a:endParaRPr dirty="0"/>
                    </a:p>
                  </a:txBody>
                  <a:tcPr marL="9525" marR="9525" marT="9525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sp>
        <p:nvSpPr>
          <p:cNvPr id="41" name="Título 1">
            <a:extLst>
              <a:ext uri="{FF2B5EF4-FFF2-40B4-BE49-F238E27FC236}">
                <a16:creationId xmlns:a16="http://schemas.microsoft.com/office/drawing/2014/main" id="{315196B8-61B4-D9BD-0D13-FE7BFC3F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37" y="212136"/>
            <a:ext cx="11424920" cy="656272"/>
          </a:xfrm>
        </p:spPr>
        <p:txBody>
          <a:bodyPr/>
          <a:lstStyle/>
          <a:p>
            <a:pPr lvl="0"/>
            <a:r>
              <a:rPr lang="es-MX" sz="2000" dirty="0"/>
              <a:t>Boulevard Las Torres</a:t>
            </a:r>
          </a:p>
        </p:txBody>
      </p:sp>
      <p:graphicFrame>
        <p:nvGraphicFramePr>
          <p:cNvPr id="59" name="Tabla 58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1152567" y="1649494"/>
          <a:ext cx="4130018" cy="1835301"/>
        </p:xfrm>
        <a:graphic>
          <a:graphicData uri="http://schemas.openxmlformats.org/drawingml/2006/table">
            <a:tbl>
              <a:tblPr/>
              <a:tblGrid>
                <a:gridCol w="1358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Ju1-2013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Oct-2018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3647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165.5</a:t>
                      </a:r>
                      <a:r>
                        <a:rPr lang="es-MX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s-MX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6.7 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</a:t>
                      </a:r>
                      <a:r>
                        <a:rPr lang="es-MX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04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165.5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01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01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0" name="Imagen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1" y="1057024"/>
            <a:ext cx="4969224" cy="32811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Forma libre 2"/>
          <p:cNvSpPr/>
          <p:nvPr/>
        </p:nvSpPr>
        <p:spPr>
          <a:xfrm>
            <a:off x="7643813" y="2738438"/>
            <a:ext cx="2300470" cy="181686"/>
          </a:xfrm>
          <a:custGeom>
            <a:avLst/>
            <a:gdLst>
              <a:gd name="connsiteX0" fmla="*/ 0 w 2300470"/>
              <a:gd name="connsiteY0" fmla="*/ 0 h 181686"/>
              <a:gd name="connsiteX1" fmla="*/ 447675 w 2300470"/>
              <a:gd name="connsiteY1" fmla="*/ 80962 h 181686"/>
              <a:gd name="connsiteX2" fmla="*/ 700087 w 2300470"/>
              <a:gd name="connsiteY2" fmla="*/ 123825 h 181686"/>
              <a:gd name="connsiteX3" fmla="*/ 947737 w 2300470"/>
              <a:gd name="connsiteY3" fmla="*/ 166687 h 181686"/>
              <a:gd name="connsiteX4" fmla="*/ 1114425 w 2300470"/>
              <a:gd name="connsiteY4" fmla="*/ 180975 h 181686"/>
              <a:gd name="connsiteX5" fmla="*/ 1485900 w 2300470"/>
              <a:gd name="connsiteY5" fmla="*/ 147637 h 181686"/>
              <a:gd name="connsiteX6" fmla="*/ 1885950 w 2300470"/>
              <a:gd name="connsiteY6" fmla="*/ 147637 h 181686"/>
              <a:gd name="connsiteX7" fmla="*/ 2062162 w 2300470"/>
              <a:gd name="connsiteY7" fmla="*/ 119062 h 181686"/>
              <a:gd name="connsiteX8" fmla="*/ 2276475 w 2300470"/>
              <a:gd name="connsiteY8" fmla="*/ 104775 h 181686"/>
              <a:gd name="connsiteX9" fmla="*/ 2286000 w 2300470"/>
              <a:gd name="connsiteY9" fmla="*/ 95250 h 18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0470" h="181686">
                <a:moveTo>
                  <a:pt x="0" y="0"/>
                </a:moveTo>
                <a:lnTo>
                  <a:pt x="447675" y="80962"/>
                </a:lnTo>
                <a:lnTo>
                  <a:pt x="700087" y="123825"/>
                </a:lnTo>
                <a:cubicBezTo>
                  <a:pt x="783431" y="138112"/>
                  <a:pt x="878681" y="157162"/>
                  <a:pt x="947737" y="166687"/>
                </a:cubicBezTo>
                <a:cubicBezTo>
                  <a:pt x="1016793" y="176212"/>
                  <a:pt x="1024731" y="184150"/>
                  <a:pt x="1114425" y="180975"/>
                </a:cubicBezTo>
                <a:cubicBezTo>
                  <a:pt x="1204119" y="177800"/>
                  <a:pt x="1357313" y="153193"/>
                  <a:pt x="1485900" y="147637"/>
                </a:cubicBezTo>
                <a:cubicBezTo>
                  <a:pt x="1614487" y="142081"/>
                  <a:pt x="1789906" y="152399"/>
                  <a:pt x="1885950" y="147637"/>
                </a:cubicBezTo>
                <a:cubicBezTo>
                  <a:pt x="1981994" y="142875"/>
                  <a:pt x="1997075" y="126206"/>
                  <a:pt x="2062162" y="119062"/>
                </a:cubicBezTo>
                <a:cubicBezTo>
                  <a:pt x="2127250" y="111918"/>
                  <a:pt x="2239169" y="108744"/>
                  <a:pt x="2276475" y="104775"/>
                </a:cubicBezTo>
                <a:cubicBezTo>
                  <a:pt x="2313781" y="100806"/>
                  <a:pt x="2299890" y="98028"/>
                  <a:pt x="2286000" y="95250"/>
                </a:cubicBezTo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7198C33-B330-78D9-81DF-987F89CBEA9F}"/>
              </a:ext>
            </a:extLst>
          </p:cNvPr>
          <p:cNvSpPr/>
          <p:nvPr/>
        </p:nvSpPr>
        <p:spPr>
          <a:xfrm>
            <a:off x="6465536" y="3772773"/>
            <a:ext cx="889621" cy="43903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5432F06-16D3-B84B-DE58-A85137433D3A}"/>
              </a:ext>
            </a:extLst>
          </p:cNvPr>
          <p:cNvGrpSpPr/>
          <p:nvPr/>
        </p:nvGrpSpPr>
        <p:grpSpPr>
          <a:xfrm>
            <a:off x="6497112" y="3784275"/>
            <a:ext cx="828247" cy="402302"/>
            <a:chOff x="8219902" y="3502075"/>
            <a:chExt cx="780948" cy="341630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99F7D5E-FE07-B6EA-0A76-1D79BBA57C05}"/>
                </a:ext>
              </a:extLst>
            </p:cNvPr>
            <p:cNvSpPr/>
            <p:nvPr/>
          </p:nvSpPr>
          <p:spPr>
            <a:xfrm>
              <a:off x="8219902" y="3502075"/>
              <a:ext cx="780948" cy="65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SIMBOLOGIA</a:t>
              </a:r>
            </a:p>
          </p:txBody>
        </p:sp>
        <p:sp>
          <p:nvSpPr>
            <p:cNvPr id="31" name="Rectángulo redondeado 34">
              <a:extLst>
                <a:ext uri="{FF2B5EF4-FFF2-40B4-BE49-F238E27FC236}">
                  <a16:creationId xmlns:a16="http://schemas.microsoft.com/office/drawing/2014/main" id="{30F25221-6C5C-8E68-16C6-2EB70DFD7177}"/>
                </a:ext>
              </a:extLst>
            </p:cNvPr>
            <p:cNvSpPr/>
            <p:nvPr/>
          </p:nvSpPr>
          <p:spPr>
            <a:xfrm>
              <a:off x="8219902" y="3567579"/>
              <a:ext cx="780948" cy="276126"/>
            </a:xfrm>
            <a:prstGeom prst="roundRect">
              <a:avLst>
                <a:gd name="adj" fmla="val 428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322A43AA-6A70-8A96-0143-EE4CB924DC14}"/>
                </a:ext>
              </a:extLst>
            </p:cNvPr>
            <p:cNvSpPr/>
            <p:nvPr/>
          </p:nvSpPr>
          <p:spPr>
            <a:xfrm>
              <a:off x="8300841" y="3583826"/>
              <a:ext cx="51618" cy="4260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94F4BF02-7A23-31B7-EE23-3E0330A4F697}"/>
                </a:ext>
              </a:extLst>
            </p:cNvPr>
            <p:cNvSpPr/>
            <p:nvPr/>
          </p:nvSpPr>
          <p:spPr>
            <a:xfrm>
              <a:off x="8238729" y="3652370"/>
              <a:ext cx="162697" cy="4260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21281454-AE61-7530-9ACC-8438808205F6}"/>
                </a:ext>
              </a:extLst>
            </p:cNvPr>
            <p:cNvSpPr/>
            <p:nvPr/>
          </p:nvSpPr>
          <p:spPr>
            <a:xfrm>
              <a:off x="8238729" y="3720070"/>
              <a:ext cx="162697" cy="426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6D7F47E-2137-7D4A-F09D-0CCC43001F4C}"/>
                </a:ext>
              </a:extLst>
            </p:cNvPr>
            <p:cNvSpPr/>
            <p:nvPr/>
          </p:nvSpPr>
          <p:spPr>
            <a:xfrm>
              <a:off x="8238729" y="3792646"/>
              <a:ext cx="162697" cy="4260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75029B17-37F3-EE6F-EECE-66A2A2D3BD9A}"/>
                </a:ext>
              </a:extLst>
            </p:cNvPr>
            <p:cNvSpPr/>
            <p:nvPr/>
          </p:nvSpPr>
          <p:spPr>
            <a:xfrm>
              <a:off x="8402444" y="3573220"/>
              <a:ext cx="438414" cy="65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POBLACIÓN</a:t>
              </a:r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703EB645-0936-7127-06E0-27CD8C4AFB1C}"/>
                </a:ext>
              </a:extLst>
            </p:cNvPr>
            <p:cNvSpPr/>
            <p:nvPr/>
          </p:nvSpPr>
          <p:spPr>
            <a:xfrm>
              <a:off x="8400483" y="3644718"/>
              <a:ext cx="563676" cy="56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MODERNIZADO</a:t>
              </a: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A9930148-9E82-C281-BBC1-07C48273F849}"/>
                </a:ext>
              </a:extLst>
            </p:cNvPr>
            <p:cNvSpPr/>
            <p:nvPr/>
          </p:nvSpPr>
          <p:spPr>
            <a:xfrm>
              <a:off x="8401514" y="3710869"/>
              <a:ext cx="563676" cy="56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EN PROCESO</a:t>
              </a:r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9C41E441-BA7E-C7BF-6BF6-CA1096309BB5}"/>
                </a:ext>
              </a:extLst>
            </p:cNvPr>
            <p:cNvSpPr/>
            <p:nvPr/>
          </p:nvSpPr>
          <p:spPr>
            <a:xfrm>
              <a:off x="8401427" y="3781150"/>
              <a:ext cx="599423" cy="56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POR MODERNIZAR</a:t>
              </a:r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69CEC578-A6D1-8AE3-962A-9913030150DA}"/>
              </a:ext>
            </a:extLst>
          </p:cNvPr>
          <p:cNvSpPr/>
          <p:nvPr/>
        </p:nvSpPr>
        <p:spPr>
          <a:xfrm>
            <a:off x="7178095" y="2837384"/>
            <a:ext cx="142240" cy="134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2DC55C4-2989-2647-1216-ABD21D4DB524}"/>
              </a:ext>
            </a:extLst>
          </p:cNvPr>
          <p:cNvSpPr txBox="1"/>
          <p:nvPr/>
        </p:nvSpPr>
        <p:spPr>
          <a:xfrm>
            <a:off x="6875875" y="3049141"/>
            <a:ext cx="751803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Acayuca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69CEC578-A6D1-8AE3-962A-9913030150DA}"/>
              </a:ext>
            </a:extLst>
          </p:cNvPr>
          <p:cNvSpPr/>
          <p:nvPr/>
        </p:nvSpPr>
        <p:spPr>
          <a:xfrm>
            <a:off x="10024576" y="2553230"/>
            <a:ext cx="142240" cy="134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D2DC55C4-2989-2647-1216-ABD21D4DB524}"/>
              </a:ext>
            </a:extLst>
          </p:cNvPr>
          <p:cNvSpPr txBox="1"/>
          <p:nvPr/>
        </p:nvSpPr>
        <p:spPr>
          <a:xfrm>
            <a:off x="9605177" y="2115860"/>
            <a:ext cx="98103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Mineral de la Reforma</a:t>
            </a:r>
          </a:p>
        </p:txBody>
      </p:sp>
    </p:spTree>
    <p:extLst>
      <p:ext uri="{BB962C8B-B14F-4D97-AF65-F5344CB8AC3E}">
        <p14:creationId xmlns:p14="http://schemas.microsoft.com/office/powerpoint/2010/main" val="830131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Comunicaciones 202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2610</TotalTime>
  <Words>181</Words>
  <Application>Microsoft Office PowerPoint</Application>
  <PresentationFormat>Panorámica</PresentationFormat>
  <Paragraphs>55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Montserrat</vt:lpstr>
      <vt:lpstr>Montserrat SemiBold</vt:lpstr>
      <vt:lpstr>Calibri</vt:lpstr>
      <vt:lpstr>Tema de Office</vt:lpstr>
      <vt:lpstr>1_TemaComunicaciones 2021</vt:lpstr>
      <vt:lpstr>Boulevard Las Torres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144</cp:revision>
  <dcterms:created xsi:type="dcterms:W3CDTF">2018-12-04T03:27:02Z</dcterms:created>
  <dcterms:modified xsi:type="dcterms:W3CDTF">2023-05-23T17:41:06Z</dcterms:modified>
</cp:coreProperties>
</file>